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  <p:sldMasterId id="2147483669" r:id="rId2"/>
  </p:sldMasterIdLst>
  <p:notesMasterIdLst>
    <p:notesMasterId r:id="rId7"/>
  </p:notesMasterIdLst>
  <p:sldIdLst>
    <p:sldId id="266" r:id="rId3"/>
    <p:sldId id="267" r:id="rId4"/>
    <p:sldId id="268" r:id="rId5"/>
    <p:sldId id="26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0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5d71f8d9d_6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a5d71f8d9d_6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d71f8d9d_1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d71f8d9d_1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5d71f8d9d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5d71f8d9d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5d71f8d9d_1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5d71f8d9d_1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标题幻灯片" type="title">
  <p:cSld name="TITLE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标题幻灯片">
  <p:cSld name="3_标题幻灯片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标题幻灯片">
  <p:cSld name="4_标题幻灯片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自定义版式">
  <p:cSld name="1_自定义版式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自定义版式">
  <p:cSld name="2_自定义版式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21"/>
          <p:cNvSpPr/>
          <p:nvPr/>
        </p:nvSpPr>
        <p:spPr>
          <a:xfrm>
            <a:off x="6243921" y="4909070"/>
            <a:ext cx="58135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PPT模板下载：www.1ppt.com/moban/          行业PPT模板：www.1ppt.com/hangye/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节日PPT模板：www.1ppt.com/jieri/          PPT素材：www.1ppt.com/sucai/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PPT背景图片：www.1ppt.com/beijing/        PPT图表：www.1ppt.com/tubiao/     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精美PPT下载：www.1ppt.com/xiazai/         PPT教程： www.1ppt.com/powerpoint/     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PPT课件：www.1ppt.com/kejian/             字体下载：www.1ppt.com/ziti/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工作总结PPT：www.1ppt.com/xiazai/zongjie/ 工作计划：www.1ppt.com/xiazai/jihua/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商务PPT模板：www.1ppt.com/moban/shangwu/  个人简历PPT：www.1ppt.com/xiazai/jianli/ 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毕业答辩PPT：www.1ppt.com/xiazai/dabian/  工作汇报PPT：www.1ppt.com/xiazai/huibao/   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自定义版式">
  <p:cSld name="3_自定义版式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/>
        </p:nvSpPr>
        <p:spPr>
          <a:xfrm>
            <a:off x="588200" y="1511440"/>
            <a:ext cx="2119371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800" b="1" i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03.</a:t>
            </a:r>
            <a:endParaRPr sz="9800" b="1" i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0" name="Google Shape;150;p33"/>
          <p:cNvSpPr txBox="1"/>
          <p:nvPr/>
        </p:nvSpPr>
        <p:spPr>
          <a:xfrm>
            <a:off x="2988751" y="1686530"/>
            <a:ext cx="45525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500" b="1">
                <a:solidFill>
                  <a:srgbClr val="4C4C4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Machine Learning Models</a:t>
            </a:r>
            <a:endParaRPr sz="3500" b="1">
              <a:solidFill>
                <a:srgbClr val="4C4C4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500" b="1">
              <a:solidFill>
                <a:srgbClr val="4C4C4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8787" y="1600200"/>
            <a:ext cx="3695214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E99022-4258-4DC7-9533-C34176A7A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478"/>
    </mc:Choice>
    <mc:Fallback>
      <p:transition advTm="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/>
        </p:nvSpPr>
        <p:spPr>
          <a:xfrm>
            <a:off x="1346925" y="1961200"/>
            <a:ext cx="6401700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b="1">
                <a:solidFill>
                  <a:schemeClr val="dk1"/>
                </a:solidFill>
              </a:rPr>
              <a:t>K = 10, which generally have best estimate</a:t>
            </a:r>
            <a:endParaRPr sz="2000" b="1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b="1">
                <a:solidFill>
                  <a:schemeClr val="dk1"/>
                </a:solidFill>
              </a:rPr>
              <a:t>Grid Search </a:t>
            </a:r>
            <a:endParaRPr sz="2000" b="1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Exhaustive search</a:t>
            </a:r>
            <a:endParaRPr sz="2000" b="1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Specify grid for parameter search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1756350" y="674025"/>
            <a:ext cx="56313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K-Fold Cross-Validation for model selection</a:t>
            </a:r>
            <a:endParaRPr sz="30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887344" y="2217875"/>
            <a:ext cx="2308831" cy="2820326"/>
          </a:xfrm>
          <a:prstGeom prst="rect">
            <a:avLst/>
          </a:prstGeom>
          <a:noFill/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E827DC-0638-413F-BFC9-43FF85AE13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038"/>
    </mc:Choice>
    <mc:Fallback>
      <p:transition advTm="25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/>
        </p:nvSpPr>
        <p:spPr>
          <a:xfrm>
            <a:off x="1750763" y="-32488"/>
            <a:ext cx="70179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1: Random Forest </a:t>
            </a:r>
            <a:endParaRPr sz="36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4514400" y="1309925"/>
            <a:ext cx="4508400" cy="27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500" b="1">
                <a:solidFill>
                  <a:schemeClr val="dk1"/>
                </a:solidFill>
              </a:rPr>
              <a:t>Random Forests 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= Bagging with Tree + random feature subsets</a:t>
            </a:r>
            <a:endParaRPr sz="15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</a:rPr>
              <a:t>Advantage: general and easy to apply</a:t>
            </a:r>
            <a:endParaRPr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en" b="1">
                <a:solidFill>
                  <a:schemeClr val="dk1"/>
                </a:solidFill>
              </a:rPr>
              <a:t>Approach: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 b="1">
                <a:solidFill>
                  <a:schemeClr val="dk1"/>
                </a:solidFill>
              </a:rPr>
              <a:t>We adopted grid search to decide a range of the best hyperparameters</a:t>
            </a:r>
            <a:endParaRPr b="1">
              <a:solidFill>
                <a:schemeClr val="dk1"/>
              </a:solidFill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lphaLcPeriod"/>
            </a:pPr>
            <a:r>
              <a:rPr lang="en" b="1">
                <a:solidFill>
                  <a:schemeClr val="dk1"/>
                </a:solidFill>
              </a:rPr>
              <a:t>Conduct grid search again to find the best hyperparameters in the range we got before</a:t>
            </a:r>
            <a:endParaRPr/>
          </a:p>
        </p:txBody>
      </p:sp>
      <p:pic>
        <p:nvPicPr>
          <p:cNvPr id="165" name="Google Shape;1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375" y="959263"/>
            <a:ext cx="3700024" cy="3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5AEA7A2-8310-46B0-843B-25427A2D3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705"/>
    </mc:Choice>
    <mc:Fallback>
      <p:transition advTm="5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/>
        </p:nvSpPr>
        <p:spPr>
          <a:xfrm>
            <a:off x="2109200" y="11323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6"/>
          <p:cNvSpPr txBox="1"/>
          <p:nvPr/>
        </p:nvSpPr>
        <p:spPr>
          <a:xfrm>
            <a:off x="2268475" y="54714"/>
            <a:ext cx="7017900" cy="107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 2: XGBoost</a:t>
            </a:r>
            <a:endParaRPr sz="3600" b="1" dirty="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5136100" y="1299638"/>
            <a:ext cx="4008000" cy="23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 dirty="0"/>
              <a:t>Gradient Boosting generally have good performanc</a:t>
            </a:r>
            <a:r>
              <a:rPr lang="en-US" sz="1500" b="1" dirty="0"/>
              <a:t>e</a:t>
            </a:r>
            <a:endParaRPr sz="15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 dirty="0"/>
              <a:t>XGBoost is a scalable implementation of gradient boosting in large data set</a:t>
            </a:r>
            <a:endParaRPr sz="15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 dirty="0"/>
              <a:t>Regularization term for penalizing model (tree) complexity</a:t>
            </a:r>
            <a:endParaRPr sz="15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Applied similar approach as before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00" y="1013050"/>
            <a:ext cx="4557801" cy="37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51E0587-1493-4E75-8F74-7B6E4753A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411"/>
    </mc:Choice>
    <mc:Fallback>
      <p:transition advTm="51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第一PPT，www.1ppt.com">
  <a:themeElements>
    <a:clrScheme name="自定义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116</Words>
  <Application>Microsoft Office PowerPoint</Application>
  <PresentationFormat>On-screen Show (16:9)</PresentationFormat>
  <Paragraphs>22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Microsoft Yahei</vt:lpstr>
      <vt:lpstr>Arial</vt:lpstr>
      <vt:lpstr>Calibri</vt:lpstr>
      <vt:lpstr>Simple Light</vt:lpstr>
      <vt:lpstr>第一PPT，www.1ppt.com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Zining</dc:creator>
  <cp:lastModifiedBy>BOB DAI</cp:lastModifiedBy>
  <cp:revision>6</cp:revision>
  <dcterms:modified xsi:type="dcterms:W3CDTF">2020-12-06T19:09:32Z</dcterms:modified>
</cp:coreProperties>
</file>